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8" r:id="rId2"/>
    <p:sldId id="257" r:id="rId3"/>
    <p:sldId id="260" r:id="rId4"/>
    <p:sldId id="261" r:id="rId5"/>
    <p:sldId id="274" r:id="rId6"/>
    <p:sldId id="264" r:id="rId7"/>
    <p:sldId id="265" r:id="rId8"/>
    <p:sldId id="266" r:id="rId9"/>
    <p:sldId id="270" r:id="rId10"/>
    <p:sldId id="262" r:id="rId11"/>
    <p:sldId id="263" r:id="rId12"/>
    <p:sldId id="268" r:id="rId13"/>
    <p:sldId id="269" r:id="rId14"/>
    <p:sldId id="272" r:id="rId15"/>
    <p:sldId id="273" r:id="rId16"/>
    <p:sldId id="275" r:id="rId17"/>
    <p:sldId id="271"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lcc.local\lccdata\common\STAFF\Irene%20Farmer\Pie%20chart%20income%20and%20expenditure%20budget%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cc.local\lccdata\common\STAFF\Irene%20Farmer\Pie%20chart%20income%20and%20expenditure%20budget%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cc.local\lccdata\common\STAFF\Irene%20Farmer\Pie%20chart%20income%20and%20expenditure%20budget%2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cc.local\lccdata\common\STAFF\Irene%20Farmer\Pie%20chart%20income%20and%20expenditure%20budget%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manualLayout>
          <c:layoutTarget val="inner"/>
          <c:xMode val="edge"/>
          <c:yMode val="edge"/>
          <c:x val="6.1610910195193429E-2"/>
          <c:y val="0.12645535868729071"/>
          <c:w val="0.54415260941417143"/>
          <c:h val="0.77834477603754293"/>
        </c:manualLayout>
      </c:layout>
      <c:pieChart>
        <c:varyColors val="1"/>
        <c:ser>
          <c:idx val="0"/>
          <c:order val="0"/>
          <c:dLbls>
            <c:dLbl>
              <c:idx val="0"/>
              <c:layout>
                <c:manualLayout>
                  <c:x val="-0.16465318561619821"/>
                  <c:y val="-0.17937423268019448"/>
                </c:manualLayout>
              </c:layout>
              <c:tx>
                <c:rich>
                  <a:bodyPr/>
                  <a:lstStyle/>
                  <a:p>
                    <a:r>
                      <a:rPr lang="en-US" dirty="0" smtClean="0"/>
                      <a:t>$968,795</a:t>
                    </a:r>
                    <a:endParaRPr lang="en-US" dirty="0"/>
                  </a:p>
                </c:rich>
              </c:tx>
              <c:showLegendKey val="0"/>
              <c:showVal val="1"/>
              <c:showCatName val="0"/>
              <c:showSerName val="0"/>
              <c:showPercent val="0"/>
              <c:showBubbleSize val="0"/>
            </c:dLbl>
            <c:dLbl>
              <c:idx val="1"/>
              <c:layout>
                <c:manualLayout>
                  <c:x val="9.7315280764684056E-2"/>
                  <c:y val="7.9937847974697607E-2"/>
                </c:manualLayout>
              </c:layout>
              <c:tx>
                <c:rich>
                  <a:bodyPr/>
                  <a:lstStyle/>
                  <a:p>
                    <a:r>
                      <a:rPr lang="en-US" dirty="0" smtClean="0"/>
                      <a:t>$152,050</a:t>
                    </a:r>
                    <a:endParaRPr lang="en-US" dirty="0"/>
                  </a:p>
                </c:rich>
              </c:tx>
              <c:showLegendKey val="0"/>
              <c:showVal val="1"/>
              <c:showCatName val="0"/>
              <c:showSerName val="0"/>
              <c:showPercent val="0"/>
              <c:showBubbleSize val="0"/>
            </c:dLbl>
            <c:dLbl>
              <c:idx val="2"/>
              <c:layout>
                <c:manualLayout>
                  <c:x val="9.3673477488916856E-2"/>
                  <c:y val="0.13183591415299847"/>
                </c:manualLayout>
              </c:layout>
              <c:tx>
                <c:rich>
                  <a:bodyPr/>
                  <a:lstStyle/>
                  <a:p>
                    <a:r>
                      <a:rPr lang="en-US" dirty="0" smtClean="0"/>
                      <a:t>$101,845</a:t>
                    </a:r>
                    <a:endParaRPr lang="en-US" dirty="0"/>
                  </a:p>
                </c:rich>
              </c:tx>
              <c:showLegendKey val="0"/>
              <c:showVal val="1"/>
              <c:showCatName val="0"/>
              <c:showSerName val="0"/>
              <c:showPercent val="0"/>
              <c:showBubbleSize val="0"/>
            </c:dLbl>
            <c:dLbl>
              <c:idx val="3"/>
              <c:layout>
                <c:manualLayout>
                  <c:x val="5.077244991122544E-2"/>
                  <c:y val="8.8696016898263064E-2"/>
                </c:manualLayout>
              </c:layout>
              <c:tx>
                <c:rich>
                  <a:bodyPr/>
                  <a:lstStyle/>
                  <a:p>
                    <a:r>
                      <a:rPr lang="en-US" dirty="0" smtClean="0"/>
                      <a:t>$47,830</a:t>
                    </a:r>
                    <a:endParaRPr lang="en-US" dirty="0"/>
                  </a:p>
                </c:rich>
              </c:tx>
              <c:showLegendKey val="0"/>
              <c:showVal val="1"/>
              <c:showCatName val="0"/>
              <c:showSerName val="0"/>
              <c:showPercent val="0"/>
              <c:showBubbleSize val="0"/>
            </c:dLbl>
            <c:showLegendKey val="0"/>
            <c:showVal val="0"/>
            <c:showCatName val="0"/>
            <c:showSerName val="0"/>
            <c:showPercent val="0"/>
            <c:showBubbleSize val="0"/>
          </c:dLbls>
          <c:cat>
            <c:strRef>
              <c:f>Sheet1!$A$1:$A$4</c:f>
              <c:strCache>
                <c:ptCount val="4"/>
                <c:pt idx="0">
                  <c:v>Offering $968,795 (not Mission)</c:v>
                </c:pt>
                <c:pt idx="1">
                  <c:v>Hire $152,050</c:v>
                </c:pt>
                <c:pt idx="2">
                  <c:v>Sales $101,845</c:v>
                </c:pt>
                <c:pt idx="3">
                  <c:v>Other $47,830</c:v>
                </c:pt>
              </c:strCache>
            </c:strRef>
          </c:cat>
          <c:val>
            <c:numRef>
              <c:f>Sheet1!$B$1:$B$4</c:f>
              <c:numCache>
                <c:formatCode>#,##0</c:formatCode>
                <c:ptCount val="4"/>
                <c:pt idx="0">
                  <c:v>968795</c:v>
                </c:pt>
                <c:pt idx="1">
                  <c:v>152050</c:v>
                </c:pt>
                <c:pt idx="2">
                  <c:v>101845</c:v>
                </c:pt>
                <c:pt idx="3">
                  <c:v>47830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050325781197096"/>
          <c:y val="5.0158209390492862E-2"/>
          <c:w val="0.3028300816662064"/>
          <c:h val="0.8857946923301254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9097845266357694"/>
          <c:y val="0"/>
          <c:w val="0.29235481479724879"/>
          <c:h val="1"/>
        </c:manualLayout>
      </c:layout>
      <c:overlay val="0"/>
      <c:txPr>
        <a:bodyPr/>
        <a:lstStyle/>
        <a:p>
          <a:pPr>
            <a:defRPr sz="20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manualLayout>
          <c:layoutTarget val="inner"/>
          <c:xMode val="edge"/>
          <c:yMode val="edge"/>
          <c:x val="8.7846262406487283E-2"/>
          <c:y val="9.2347004179022835E-2"/>
          <c:w val="0.52470187580917849"/>
          <c:h val="0.81530599164195428"/>
        </c:manualLayout>
      </c:layout>
      <c:pieChart>
        <c:varyColors val="1"/>
        <c:ser>
          <c:idx val="0"/>
          <c:order val="0"/>
          <c:dLbls>
            <c:dLbl>
              <c:idx val="0"/>
              <c:layout/>
              <c:tx>
                <c:rich>
                  <a:bodyPr/>
                  <a:lstStyle/>
                  <a:p>
                    <a:r>
                      <a:rPr lang="en-US" sz="2000" dirty="0" smtClean="0"/>
                      <a:t>$70,123</a:t>
                    </a:r>
                    <a:endParaRPr lang="en-US" sz="2000" dirty="0"/>
                  </a:p>
                </c:rich>
              </c:tx>
              <c:showLegendKey val="0"/>
              <c:showVal val="1"/>
              <c:showCatName val="0"/>
              <c:showSerName val="0"/>
              <c:showPercent val="0"/>
              <c:showBubbleSize val="0"/>
            </c:dLbl>
            <c:dLbl>
              <c:idx val="1"/>
              <c:layout>
                <c:manualLayout>
                  <c:x val="-0.14338527996500439"/>
                  <c:y val="9.7666229221347337E-2"/>
                </c:manualLayout>
              </c:layout>
              <c:tx>
                <c:rich>
                  <a:bodyPr/>
                  <a:lstStyle/>
                  <a:p>
                    <a:r>
                      <a:rPr lang="en-US" sz="2000" dirty="0" smtClean="0"/>
                      <a:t>$298,626</a:t>
                    </a:r>
                    <a:endParaRPr lang="en-US" sz="2000" dirty="0"/>
                  </a:p>
                </c:rich>
              </c:tx>
              <c:showLegendKey val="0"/>
              <c:showVal val="1"/>
              <c:showCatName val="0"/>
              <c:showSerName val="0"/>
              <c:showPercent val="0"/>
              <c:showBubbleSize val="0"/>
            </c:dLbl>
            <c:dLbl>
              <c:idx val="2"/>
              <c:layout>
                <c:manualLayout>
                  <c:x val="0.17453816710411199"/>
                  <c:y val="-0.16273549139690871"/>
                </c:manualLayout>
              </c:layout>
              <c:tx>
                <c:rich>
                  <a:bodyPr/>
                  <a:lstStyle/>
                  <a:p>
                    <a:r>
                      <a:rPr lang="en-US" sz="2000" dirty="0" smtClean="0"/>
                      <a:t>$918,247</a:t>
                    </a:r>
                    <a:endParaRPr lang="en-US" sz="2000" dirty="0"/>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Sheet1!$A$31:$A$33</c:f>
              <c:strCache>
                <c:ptCount val="3"/>
                <c:pt idx="0">
                  <c:v>General Expenses $70,123</c:v>
                </c:pt>
                <c:pt idx="1">
                  <c:v>Operating Expenses $298,626</c:v>
                </c:pt>
                <c:pt idx="2">
                  <c:v>Employment Expenses $918,247</c:v>
                </c:pt>
              </c:strCache>
            </c:strRef>
          </c:cat>
          <c:val>
            <c:numRef>
              <c:f>Sheet1!$B$31:$B$33</c:f>
              <c:numCache>
                <c:formatCode>#,##0</c:formatCode>
                <c:ptCount val="3"/>
                <c:pt idx="0">
                  <c:v>70123</c:v>
                </c:pt>
                <c:pt idx="1">
                  <c:v>298626</c:v>
                </c:pt>
                <c:pt idx="2">
                  <c:v>918247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896224951903038"/>
          <c:y val="0.20208694760411236"/>
          <c:w val="0.32056036677992872"/>
          <c:h val="0.73692153863245968"/>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C07680-A5DD-4859-A833-A160D01F897D}" type="datetimeFigureOut">
              <a:rPr lang="en-AU" smtClean="0"/>
              <a:t>23/03/2014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596014-614D-4F31-81D7-FBBA5FA40F92}" type="slidenum">
              <a:rPr lang="en-AU" smtClean="0"/>
              <a:t>‹#›</a:t>
            </a:fld>
            <a:endParaRPr lang="en-AU"/>
          </a:p>
        </p:txBody>
      </p:sp>
    </p:spTree>
    <p:extLst>
      <p:ext uri="{BB962C8B-B14F-4D97-AF65-F5344CB8AC3E}">
        <p14:creationId xmlns:p14="http://schemas.microsoft.com/office/powerpoint/2010/main" val="37549584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15616" y="5877273"/>
            <a:ext cx="2736304" cy="974450"/>
          </a:xfrm>
        </p:spPr>
        <p:txBody>
          <a:bodyPr>
            <a:normAutofit/>
          </a:bodyPr>
          <a:lstStyle>
            <a:lvl1pPr marL="0" indent="0" algn="ctr">
              <a:buNone/>
              <a:defRPr sz="2500" baseline="0">
                <a:solidFill>
                  <a:schemeClr val="accent1"/>
                </a:solidFill>
                <a:latin typeface="Eras Medium IT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“it’s in our DNA”</a:t>
            </a:r>
            <a:endParaRPr lang="en-AU" dirty="0"/>
          </a:p>
        </p:txBody>
      </p:sp>
    </p:spTree>
    <p:extLst>
      <p:ext uri="{BB962C8B-B14F-4D97-AF65-F5344CB8AC3E}">
        <p14:creationId xmlns:p14="http://schemas.microsoft.com/office/powerpoint/2010/main" val="32408149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802" y="274638"/>
            <a:ext cx="6706998" cy="1143000"/>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1979712" y="1600200"/>
            <a:ext cx="6707088"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ubtitle 2"/>
          <p:cNvSpPr>
            <a:spLocks noGrp="1"/>
          </p:cNvSpPr>
          <p:nvPr>
            <p:ph type="subTitle" idx="10" hasCustomPrompt="1"/>
          </p:nvPr>
        </p:nvSpPr>
        <p:spPr>
          <a:xfrm>
            <a:off x="1115616" y="5877273"/>
            <a:ext cx="2736304" cy="974450"/>
          </a:xfrm>
        </p:spPr>
        <p:txBody>
          <a:bodyPr>
            <a:normAutofit/>
          </a:bodyPr>
          <a:lstStyle>
            <a:lvl1pPr marL="0" indent="0" algn="ctr">
              <a:buNone/>
              <a:defRPr sz="2500" baseline="0">
                <a:solidFill>
                  <a:schemeClr val="accent1"/>
                </a:solidFill>
                <a:latin typeface="Eras Medium IT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“it’s in our DNA”</a:t>
            </a:r>
            <a:endParaRPr lang="en-AU" dirty="0"/>
          </a:p>
        </p:txBody>
      </p:sp>
    </p:spTree>
    <p:extLst>
      <p:ext uri="{BB962C8B-B14F-4D97-AF65-F5344CB8AC3E}">
        <p14:creationId xmlns:p14="http://schemas.microsoft.com/office/powerpoint/2010/main" val="1971045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A2AA6A-9F04-4A50-8F72-4516A8389186}" type="datetimeFigureOut">
              <a:rPr lang="en-AU" smtClean="0"/>
              <a:t>23/03/2014</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F8A286-9A4B-47C7-9B3B-40BEA99EBDF8}" type="slidenum">
              <a:rPr lang="en-AU" smtClean="0"/>
              <a:t>‹#›</a:t>
            </a:fld>
            <a:endParaRPr lang="en-AU"/>
          </a:p>
        </p:txBody>
      </p:sp>
    </p:spTree>
    <p:extLst>
      <p:ext uri="{BB962C8B-B14F-4D97-AF65-F5344CB8AC3E}">
        <p14:creationId xmlns:p14="http://schemas.microsoft.com/office/powerpoint/2010/main" val="303921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A2AA6A-9F04-4A50-8F72-4516A8389186}" type="datetimeFigureOut">
              <a:rPr lang="en-AU" smtClean="0"/>
              <a:t>23/03/2014</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F8A286-9A4B-47C7-9B3B-40BEA99EBDF8}" type="slidenum">
              <a:rPr lang="en-AU" smtClean="0"/>
              <a:t>‹#›</a:t>
            </a:fld>
            <a:endParaRPr lang="en-AU"/>
          </a:p>
        </p:txBody>
      </p:sp>
    </p:spTree>
    <p:extLst>
      <p:ext uri="{BB962C8B-B14F-4D97-AF65-F5344CB8AC3E}">
        <p14:creationId xmlns:p14="http://schemas.microsoft.com/office/powerpoint/2010/main" val="1488656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712" y="274638"/>
            <a:ext cx="6707088"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1979712" y="1600200"/>
            <a:ext cx="6707088"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ubtitle 2"/>
          <p:cNvSpPr txBox="1">
            <a:spLocks/>
          </p:cNvSpPr>
          <p:nvPr userDrawn="1"/>
        </p:nvSpPr>
        <p:spPr>
          <a:xfrm>
            <a:off x="1115616" y="5877273"/>
            <a:ext cx="2736304" cy="974450"/>
          </a:xfrm>
          <a:prstGeom prst="rect">
            <a:avLst/>
          </a:prstGeom>
        </p:spPr>
        <p:txBody>
          <a:bodyPr>
            <a:normAutofit/>
          </a:bodyPr>
          <a:lstStyle>
            <a:lvl1pPr marL="0" indent="0" algn="ctr" defTabSz="914400" rtl="0" eaLnBrk="1" latinLnBrk="0" hangingPunct="1">
              <a:spcBef>
                <a:spcPct val="20000"/>
              </a:spcBef>
              <a:buFont typeface="Arial" pitchFamily="34" charset="0"/>
              <a:buNone/>
              <a:defRPr sz="2500" kern="1200" baseline="0">
                <a:solidFill>
                  <a:schemeClr val="accent1"/>
                </a:solidFill>
                <a:latin typeface="Eras Medium ITC"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“it’s in our DNA”</a:t>
            </a:r>
            <a:endParaRPr lang="en-AU" dirty="0"/>
          </a:p>
        </p:txBody>
      </p:sp>
    </p:spTree>
    <p:extLst>
      <p:ext uri="{BB962C8B-B14F-4D97-AF65-F5344CB8AC3E}">
        <p14:creationId xmlns:p14="http://schemas.microsoft.com/office/powerpoint/2010/main" val="25571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AU" dirty="0"/>
          </a:p>
        </p:txBody>
      </p:sp>
      <p:sp>
        <p:nvSpPr>
          <p:cNvPr id="4" name="Subtitle 2"/>
          <p:cNvSpPr txBox="1">
            <a:spLocks/>
          </p:cNvSpPr>
          <p:nvPr/>
        </p:nvSpPr>
        <p:spPr>
          <a:xfrm>
            <a:off x="1115616" y="2348880"/>
            <a:ext cx="6840760" cy="16561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500" kern="1200" baseline="0">
                <a:solidFill>
                  <a:schemeClr val="accent1"/>
                </a:solidFill>
                <a:latin typeface="Eras Medium ITC"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t>A Life of Simplicity and Generosity</a:t>
            </a:r>
            <a:endParaRPr lang="en-AU" sz="3600" dirty="0"/>
          </a:p>
        </p:txBody>
      </p:sp>
      <p:sp>
        <p:nvSpPr>
          <p:cNvPr id="5" name="Title 6"/>
          <p:cNvSpPr txBox="1">
            <a:spLocks/>
          </p:cNvSpPr>
          <p:nvPr/>
        </p:nvSpPr>
        <p:spPr>
          <a:xfrm>
            <a:off x="1115616" y="1268760"/>
            <a:ext cx="6840760" cy="926976"/>
          </a:xfrm>
          <a:prstGeom prst="rect">
            <a:avLst/>
          </a:prstGeom>
        </p:spPr>
        <p:txBody>
          <a:bodyPr>
            <a:noAutofit/>
          </a:bodyPr>
          <a:lstStyle>
            <a:lvl1pPr algn="ctr" defTabSz="914400" rtl="0" eaLnBrk="1" latinLnBrk="0" hangingPunct="1">
              <a:spcBef>
                <a:spcPct val="0"/>
              </a:spcBef>
              <a:buNone/>
              <a:defRPr sz="8000" kern="1200" baseline="0">
                <a:solidFill>
                  <a:schemeClr val="bg1"/>
                </a:solidFill>
                <a:latin typeface="+mj-lt"/>
                <a:ea typeface="+mj-ea"/>
                <a:cs typeface="+mj-cs"/>
              </a:defRPr>
            </a:lvl1pPr>
          </a:lstStyle>
          <a:p>
            <a:r>
              <a:rPr lang="en-US" dirty="0" smtClean="0"/>
              <a:t>Core Values</a:t>
            </a:r>
            <a:endParaRPr lang="en-AU" dirty="0"/>
          </a:p>
        </p:txBody>
      </p:sp>
    </p:spTree>
    <p:extLst>
      <p:ext uri="{BB962C8B-B14F-4D97-AF65-F5344CB8AC3E}">
        <p14:creationId xmlns:p14="http://schemas.microsoft.com/office/powerpoint/2010/main" val="47511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16632"/>
            <a:ext cx="6706998" cy="1143000"/>
          </a:xfrm>
        </p:spPr>
        <p:txBody>
          <a:bodyPr>
            <a:normAutofit/>
          </a:bodyPr>
          <a:lstStyle/>
          <a:p>
            <a:r>
              <a:rPr lang="en-AU" dirty="0" smtClean="0">
                <a:solidFill>
                  <a:schemeClr val="bg1"/>
                </a:solidFill>
              </a:rPr>
              <a:t>SIMPLICITY</a:t>
            </a:r>
            <a:endParaRPr lang="en-AU" dirty="0">
              <a:solidFill>
                <a:schemeClr val="bg1"/>
              </a:solidFill>
            </a:endParaRPr>
          </a:p>
        </p:txBody>
      </p:sp>
      <p:sp>
        <p:nvSpPr>
          <p:cNvPr id="3" name="Content Placeholder 2"/>
          <p:cNvSpPr>
            <a:spLocks noGrp="1"/>
          </p:cNvSpPr>
          <p:nvPr>
            <p:ph idx="1"/>
          </p:nvPr>
        </p:nvSpPr>
        <p:spPr>
          <a:xfrm>
            <a:off x="1979712" y="1124744"/>
            <a:ext cx="6707088" cy="5112568"/>
          </a:xfrm>
        </p:spPr>
        <p:txBody>
          <a:bodyPr>
            <a:normAutofit fontScale="85000" lnSpcReduction="10000"/>
          </a:bodyPr>
          <a:lstStyle/>
          <a:p>
            <a:pPr marL="0" indent="0">
              <a:buNone/>
            </a:pPr>
            <a:r>
              <a:rPr lang="en-AU" i="1" dirty="0"/>
              <a:t>1 Timothy  6:6 But godliness with contentment is great gain. 7 For we brought nothing into the world, and we can take nothing out of it. 8 But if we have food and clothing, we will be content with that. 9 Those who want to get rich fall into temptation and a trap and into many foolish and harmful desires that plunge people into ruin and destruction. 10 For the love of money is a root of all kinds of evil. Some people, eager for money, have wandered from the faith and pierced themselves with many </a:t>
            </a:r>
            <a:r>
              <a:rPr lang="en-AU" i="1" dirty="0" err="1"/>
              <a:t>griefs</a:t>
            </a:r>
            <a:r>
              <a:rPr lang="en-AU" i="1" dirty="0"/>
              <a:t>.</a:t>
            </a:r>
          </a:p>
          <a:p>
            <a:pPr marL="0" indent="0">
              <a:buNone/>
            </a:pPr>
            <a:endParaRPr lang="en-AU" i="1" dirty="0"/>
          </a:p>
        </p:txBody>
      </p:sp>
    </p:spTree>
    <p:extLst>
      <p:ext uri="{BB962C8B-B14F-4D97-AF65-F5344CB8AC3E}">
        <p14:creationId xmlns:p14="http://schemas.microsoft.com/office/powerpoint/2010/main" val="341867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bg1"/>
                </a:solidFill>
              </a:rPr>
              <a:t>A </a:t>
            </a:r>
            <a:r>
              <a:rPr lang="en-AU" dirty="0" smtClean="0">
                <a:solidFill>
                  <a:schemeClr val="bg1"/>
                </a:solidFill>
              </a:rPr>
              <a:t>Life </a:t>
            </a:r>
            <a:r>
              <a:rPr lang="en-AU" dirty="0">
                <a:solidFill>
                  <a:schemeClr val="bg1"/>
                </a:solidFill>
              </a:rPr>
              <a:t>of Simplicity and Generosity</a:t>
            </a:r>
          </a:p>
        </p:txBody>
      </p:sp>
      <p:sp>
        <p:nvSpPr>
          <p:cNvPr id="3" name="Content Placeholder 2"/>
          <p:cNvSpPr>
            <a:spLocks noGrp="1"/>
          </p:cNvSpPr>
          <p:nvPr>
            <p:ph idx="1"/>
          </p:nvPr>
        </p:nvSpPr>
        <p:spPr/>
        <p:txBody>
          <a:bodyPr>
            <a:normAutofit/>
          </a:bodyPr>
          <a:lstStyle/>
          <a:p>
            <a:pPr marL="0" indent="0">
              <a:buNone/>
            </a:pPr>
            <a:r>
              <a:rPr lang="en-AU" sz="3000" i="1" dirty="0" smtClean="0"/>
              <a:t>17 </a:t>
            </a:r>
            <a:r>
              <a:rPr lang="en-AU" sz="3000" i="1" dirty="0"/>
              <a:t>Command those who are rich in this present world not to be arrogant nor to put their hope in wealth, which is so uncertain, but to put their hope in God, who richly provides us with everything for our enjoyment. </a:t>
            </a:r>
          </a:p>
        </p:txBody>
      </p:sp>
    </p:spTree>
    <p:extLst>
      <p:ext uri="{BB962C8B-B14F-4D97-AF65-F5344CB8AC3E}">
        <p14:creationId xmlns:p14="http://schemas.microsoft.com/office/powerpoint/2010/main" val="336756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bg1"/>
                </a:solidFill>
              </a:rPr>
              <a:t>GOOD DEEDS </a:t>
            </a:r>
            <a:endParaRPr lang="en-AU"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AU" sz="3000" i="1" dirty="0"/>
              <a:t>18 Command them </a:t>
            </a:r>
            <a:r>
              <a:rPr lang="en-AU" sz="3000" i="1" u="sng" dirty="0"/>
              <a:t>to do good, </a:t>
            </a:r>
            <a:r>
              <a:rPr lang="en-AU" sz="3000" i="1" dirty="0"/>
              <a:t>to be </a:t>
            </a:r>
            <a:r>
              <a:rPr lang="en-AU" sz="3000" i="1" u="sng" dirty="0"/>
              <a:t>rich in good deeds, </a:t>
            </a:r>
            <a:endParaRPr lang="en-AU" sz="3000" i="1" u="sn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284984"/>
            <a:ext cx="364579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166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chemeClr val="bg1"/>
                </a:solidFill>
              </a:rPr>
              <a:t>The MONEY BOX </a:t>
            </a:r>
          </a:p>
        </p:txBody>
      </p:sp>
      <p:sp>
        <p:nvSpPr>
          <p:cNvPr id="3" name="Content Placeholder 2"/>
          <p:cNvSpPr>
            <a:spLocks noGrp="1"/>
          </p:cNvSpPr>
          <p:nvPr>
            <p:ph idx="1"/>
          </p:nvPr>
        </p:nvSpPr>
        <p:spPr/>
        <p:txBody>
          <a:bodyPr>
            <a:normAutofit/>
          </a:bodyPr>
          <a:lstStyle/>
          <a:p>
            <a:pPr marL="0" indent="0">
              <a:buNone/>
            </a:pPr>
            <a:r>
              <a:rPr lang="en-AU" i="1" dirty="0" smtClean="0"/>
              <a:t>18b and </a:t>
            </a:r>
            <a:r>
              <a:rPr lang="en-AU" i="1" dirty="0"/>
              <a:t>to be </a:t>
            </a:r>
            <a:r>
              <a:rPr lang="en-AU" i="1" u="sng" dirty="0"/>
              <a:t>generous and willing to share. </a:t>
            </a:r>
            <a:r>
              <a:rPr lang="en-AU" i="1" dirty="0"/>
              <a:t>19 In this way they will lay up treasure for themselves as a firm foundation for the coming age, so that they may take hold of the life that is truly life.</a:t>
            </a:r>
          </a:p>
          <a:p>
            <a:pPr marL="0" indent="0">
              <a:buNone/>
            </a:pPr>
            <a:endParaRPr lang="en-AU" i="1" dirty="0"/>
          </a:p>
        </p:txBody>
      </p:sp>
    </p:spTree>
    <p:extLst>
      <p:ext uri="{BB962C8B-B14F-4D97-AF65-F5344CB8AC3E}">
        <p14:creationId xmlns:p14="http://schemas.microsoft.com/office/powerpoint/2010/main" val="1745166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3"/>
            <a:ext cx="7772400" cy="648071"/>
          </a:xfrm>
        </p:spPr>
        <p:txBody>
          <a:bodyPr>
            <a:normAutofit fontScale="90000"/>
          </a:bodyPr>
          <a:lstStyle/>
          <a:p>
            <a:r>
              <a:rPr lang="en-AU" dirty="0" smtClean="0"/>
              <a:t>2014 Projected Income $1.27M</a:t>
            </a:r>
            <a:endParaRPr lang="en-AU" dirty="0"/>
          </a:p>
        </p:txBody>
      </p:sp>
      <p:sp>
        <p:nvSpPr>
          <p:cNvPr id="3" name="Subtitle 2"/>
          <p:cNvSpPr>
            <a:spLocks noGrp="1"/>
          </p:cNvSpPr>
          <p:nvPr>
            <p:ph type="subTitle" idx="1"/>
          </p:nvPr>
        </p:nvSpPr>
        <p:spPr>
          <a:xfrm>
            <a:off x="251520" y="836712"/>
            <a:ext cx="8640960" cy="5832648"/>
          </a:xfrm>
        </p:spPr>
        <p:txBody>
          <a:bodyPr/>
          <a:lstStyle/>
          <a:p>
            <a:endParaRPr lang="en-AU" dirty="0"/>
          </a:p>
        </p:txBody>
      </p:sp>
      <p:graphicFrame>
        <p:nvGraphicFramePr>
          <p:cNvPr id="4" name="Chart 3"/>
          <p:cNvGraphicFramePr>
            <a:graphicFrameLocks/>
          </p:cNvGraphicFramePr>
          <p:nvPr>
            <p:extLst>
              <p:ext uri="{D42A27DB-BD31-4B8C-83A1-F6EECF244321}">
                <p14:modId xmlns:p14="http://schemas.microsoft.com/office/powerpoint/2010/main" val="29017047"/>
              </p:ext>
            </p:extLst>
          </p:nvPr>
        </p:nvGraphicFramePr>
        <p:xfrm>
          <a:off x="1043608" y="1052736"/>
          <a:ext cx="7344816"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458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3473"/>
            <a:ext cx="8229600" cy="706090"/>
          </a:xfrm>
        </p:spPr>
        <p:txBody>
          <a:bodyPr>
            <a:normAutofit fontScale="90000"/>
          </a:bodyPr>
          <a:lstStyle/>
          <a:p>
            <a:r>
              <a:rPr lang="en-AU" dirty="0" smtClean="0"/>
              <a:t>2014 Planned Expenditure</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496276"/>
              </p:ext>
            </p:extLst>
          </p:nvPr>
        </p:nvGraphicFramePr>
        <p:xfrm>
          <a:off x="0" y="908720"/>
          <a:ext cx="9108504" cy="5832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72355587"/>
              </p:ext>
            </p:extLst>
          </p:nvPr>
        </p:nvGraphicFramePr>
        <p:xfrm>
          <a:off x="539552" y="908720"/>
          <a:ext cx="7848872" cy="504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65895681"/>
              </p:ext>
            </p:extLst>
          </p:nvPr>
        </p:nvGraphicFramePr>
        <p:xfrm>
          <a:off x="755576" y="980728"/>
          <a:ext cx="7272808"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36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AU" dirty="0"/>
          </a:p>
        </p:txBody>
      </p:sp>
      <p:sp>
        <p:nvSpPr>
          <p:cNvPr id="4" name="Subtitle 2"/>
          <p:cNvSpPr txBox="1">
            <a:spLocks/>
          </p:cNvSpPr>
          <p:nvPr/>
        </p:nvSpPr>
        <p:spPr>
          <a:xfrm>
            <a:off x="1115616" y="2348880"/>
            <a:ext cx="6840760" cy="16561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500" kern="1200" baseline="0">
                <a:solidFill>
                  <a:schemeClr val="accent1"/>
                </a:solidFill>
                <a:latin typeface="Eras Medium ITC"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t>A Life of Simplicity and Generosity</a:t>
            </a:r>
            <a:endParaRPr lang="en-AU" sz="3600" dirty="0"/>
          </a:p>
        </p:txBody>
      </p:sp>
      <p:sp>
        <p:nvSpPr>
          <p:cNvPr id="5" name="Title 6"/>
          <p:cNvSpPr txBox="1">
            <a:spLocks/>
          </p:cNvSpPr>
          <p:nvPr/>
        </p:nvSpPr>
        <p:spPr>
          <a:xfrm>
            <a:off x="1115616" y="1268760"/>
            <a:ext cx="6840760" cy="926976"/>
          </a:xfrm>
          <a:prstGeom prst="rect">
            <a:avLst/>
          </a:prstGeom>
        </p:spPr>
        <p:txBody>
          <a:bodyPr>
            <a:noAutofit/>
          </a:bodyPr>
          <a:lstStyle>
            <a:lvl1pPr algn="ctr" defTabSz="914400" rtl="0" eaLnBrk="1" latinLnBrk="0" hangingPunct="1">
              <a:spcBef>
                <a:spcPct val="0"/>
              </a:spcBef>
              <a:buNone/>
              <a:defRPr sz="8000" kern="1200" baseline="0">
                <a:solidFill>
                  <a:schemeClr val="bg1"/>
                </a:solidFill>
                <a:latin typeface="+mj-lt"/>
                <a:ea typeface="+mj-ea"/>
                <a:cs typeface="+mj-cs"/>
              </a:defRPr>
            </a:lvl1pPr>
          </a:lstStyle>
          <a:p>
            <a:r>
              <a:rPr lang="en-US" dirty="0" smtClean="0"/>
              <a:t>Core Values</a:t>
            </a:r>
            <a:endParaRPr lang="en-AU" dirty="0"/>
          </a:p>
        </p:txBody>
      </p:sp>
    </p:spTree>
    <p:extLst>
      <p:ext uri="{BB962C8B-B14F-4D97-AF65-F5344CB8AC3E}">
        <p14:creationId xmlns:p14="http://schemas.microsoft.com/office/powerpoint/2010/main" val="333016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bg1"/>
                </a:solidFill>
              </a:rPr>
              <a:t>A Life of Simplicity and Generosity</a:t>
            </a:r>
            <a:endParaRPr lang="en-AU" dirty="0"/>
          </a:p>
        </p:txBody>
      </p:sp>
      <p:sp>
        <p:nvSpPr>
          <p:cNvPr id="5" name="Content Placeholder 4"/>
          <p:cNvSpPr>
            <a:spLocks noGrp="1"/>
          </p:cNvSpPr>
          <p:nvPr>
            <p:ph idx="1"/>
          </p:nvPr>
        </p:nvSpPr>
        <p:spPr>
          <a:xfrm>
            <a:off x="1979712" y="1484784"/>
            <a:ext cx="6707088" cy="4525963"/>
          </a:xfrm>
        </p:spPr>
        <p:txBody>
          <a:bodyPr>
            <a:normAutofit fontScale="92500" lnSpcReduction="20000"/>
          </a:bodyPr>
          <a:lstStyle/>
          <a:p>
            <a:pPr marL="0" indent="0">
              <a:buNone/>
            </a:pPr>
            <a:r>
              <a:rPr lang="en-AU" i="1" dirty="0"/>
              <a:t>2 Corinthians 9:6 Remember this: Whoever sows sparingly will also reap sparingly, and whoever sows generously will also reap generously. 7 </a:t>
            </a:r>
            <a:r>
              <a:rPr lang="en-AU" i="1" u="sng" dirty="0"/>
              <a:t>Each of you should give what you have decided in your heart to give, not reluctantly or under compulsion</a:t>
            </a:r>
            <a:r>
              <a:rPr lang="en-AU" i="1" dirty="0"/>
              <a:t>, for God loves a cheerful giver. 8 And God is able to bless you abundantly, so that in all things at all times, having all that you need, you will abound in every good work.</a:t>
            </a:r>
            <a:endParaRPr lang="en-AU" i="1" dirty="0"/>
          </a:p>
        </p:txBody>
      </p:sp>
    </p:spTree>
    <p:extLst>
      <p:ext uri="{BB962C8B-B14F-4D97-AF65-F5344CB8AC3E}">
        <p14:creationId xmlns:p14="http://schemas.microsoft.com/office/powerpoint/2010/main" val="148951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520922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bg1"/>
                </a:solidFill>
              </a:rPr>
              <a:t>A </a:t>
            </a:r>
            <a:r>
              <a:rPr lang="en-AU" dirty="0" smtClean="0">
                <a:solidFill>
                  <a:schemeClr val="bg1"/>
                </a:solidFill>
              </a:rPr>
              <a:t>Life </a:t>
            </a:r>
            <a:r>
              <a:rPr lang="en-AU" dirty="0">
                <a:solidFill>
                  <a:schemeClr val="bg1"/>
                </a:solidFill>
              </a:rPr>
              <a:t>of Simplicity and Generosity</a:t>
            </a:r>
          </a:p>
        </p:txBody>
      </p:sp>
      <p:sp>
        <p:nvSpPr>
          <p:cNvPr id="3" name="Content Placeholder 2"/>
          <p:cNvSpPr>
            <a:spLocks noGrp="1"/>
          </p:cNvSpPr>
          <p:nvPr>
            <p:ph idx="1"/>
          </p:nvPr>
        </p:nvSpPr>
        <p:spPr>
          <a:xfrm>
            <a:off x="1979712" y="1600201"/>
            <a:ext cx="6707088" cy="3556991"/>
          </a:xfrm>
        </p:spPr>
        <p:txBody>
          <a:bodyPr>
            <a:normAutofit lnSpcReduction="10000"/>
          </a:bodyPr>
          <a:lstStyle/>
          <a:p>
            <a:pPr marL="0" indent="0">
              <a:buNone/>
            </a:pPr>
            <a:r>
              <a:rPr lang="en-AU" sz="3000" i="1" dirty="0"/>
              <a:t>Romans 12:1 </a:t>
            </a:r>
            <a:r>
              <a:rPr lang="en-AU" sz="3000" i="1" dirty="0" smtClean="0"/>
              <a:t>(MSG) So </a:t>
            </a:r>
            <a:r>
              <a:rPr lang="en-AU" sz="3000" i="1" dirty="0"/>
              <a:t>here’s what I want you to do, God helping you: Take your everyday, ordinary life—your sleeping, eating, going-to-work, and walking-around life—and place it before God as an offering. Embracing what God does for you is the best thing you can do for him. </a:t>
            </a:r>
          </a:p>
        </p:txBody>
      </p:sp>
    </p:spTree>
    <p:extLst>
      <p:ext uri="{BB962C8B-B14F-4D97-AF65-F5344CB8AC3E}">
        <p14:creationId xmlns:p14="http://schemas.microsoft.com/office/powerpoint/2010/main" val="1123283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bg1"/>
                </a:solidFill>
              </a:rPr>
              <a:t>A </a:t>
            </a:r>
            <a:r>
              <a:rPr lang="en-AU" dirty="0" smtClean="0">
                <a:solidFill>
                  <a:schemeClr val="bg1"/>
                </a:solidFill>
              </a:rPr>
              <a:t>Life </a:t>
            </a:r>
            <a:r>
              <a:rPr lang="en-AU" dirty="0">
                <a:solidFill>
                  <a:schemeClr val="bg1"/>
                </a:solidFill>
              </a:rPr>
              <a:t>of Simplicity and Generosity</a:t>
            </a:r>
          </a:p>
        </p:txBody>
      </p:sp>
      <p:sp>
        <p:nvSpPr>
          <p:cNvPr id="3" name="Content Placeholder 2"/>
          <p:cNvSpPr>
            <a:spLocks noGrp="1"/>
          </p:cNvSpPr>
          <p:nvPr>
            <p:ph idx="1"/>
          </p:nvPr>
        </p:nvSpPr>
        <p:spPr/>
        <p:txBody>
          <a:bodyPr>
            <a:normAutofit fontScale="92500" lnSpcReduction="20000"/>
          </a:bodyPr>
          <a:lstStyle/>
          <a:p>
            <a:pPr marL="0" indent="0">
              <a:buNone/>
            </a:pPr>
            <a:r>
              <a:rPr lang="en-AU" i="1" dirty="0" smtClean="0"/>
              <a:t>Don’t </a:t>
            </a:r>
            <a:r>
              <a:rPr lang="en-AU" i="1" dirty="0"/>
              <a:t>become so well-adjusted to your culture that you fit into it without even thinking. Instead, fix your attention on God. You’ll be changed from the inside out. Readily recognize what he wants from you, and quickly respond to it. Unlike the culture around you, always dragging you down to its level of immaturity, God brings the best out of you, develops well-formed maturity in you.</a:t>
            </a:r>
          </a:p>
        </p:txBody>
      </p:sp>
    </p:spTree>
    <p:extLst>
      <p:ext uri="{BB962C8B-B14F-4D97-AF65-F5344CB8AC3E}">
        <p14:creationId xmlns:p14="http://schemas.microsoft.com/office/powerpoint/2010/main" val="2167897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bg1"/>
                </a:solidFill>
              </a:rPr>
              <a:t>A </a:t>
            </a:r>
            <a:r>
              <a:rPr lang="en-AU" dirty="0" smtClean="0">
                <a:solidFill>
                  <a:schemeClr val="bg1"/>
                </a:solidFill>
              </a:rPr>
              <a:t>Life </a:t>
            </a:r>
            <a:r>
              <a:rPr lang="en-AU" dirty="0">
                <a:solidFill>
                  <a:schemeClr val="bg1"/>
                </a:solidFill>
              </a:rPr>
              <a:t>of Simplicity and Generosity</a:t>
            </a:r>
          </a:p>
        </p:txBody>
      </p:sp>
      <p:sp>
        <p:nvSpPr>
          <p:cNvPr id="3" name="Content Placeholder 2"/>
          <p:cNvSpPr>
            <a:spLocks noGrp="1"/>
          </p:cNvSpPr>
          <p:nvPr>
            <p:ph idx="1"/>
          </p:nvPr>
        </p:nvSpPr>
        <p:spPr/>
        <p:txBody>
          <a:bodyPr>
            <a:normAutofit/>
          </a:bodyPr>
          <a:lstStyle/>
          <a:p>
            <a:pPr marL="0" indent="0">
              <a:buNone/>
            </a:pPr>
            <a:r>
              <a:rPr lang="en-AU" i="1" dirty="0" smtClean="0"/>
              <a:t>“Lifestreams </a:t>
            </a:r>
            <a:r>
              <a:rPr lang="en-AU" i="1" dirty="0"/>
              <a:t>aspires to be a Church committed to a lifestyle of Christ-like freedom and simplicity. The way we live and worship reflects our commitment to sacrificial and generous giving to support our community and ministry</a:t>
            </a:r>
            <a:r>
              <a:rPr lang="en-AU" i="1" dirty="0" smtClean="0"/>
              <a:t>.”</a:t>
            </a:r>
            <a:endParaRPr lang="en-AU" i="1" dirty="0"/>
          </a:p>
        </p:txBody>
      </p:sp>
    </p:spTree>
    <p:extLst>
      <p:ext uri="{BB962C8B-B14F-4D97-AF65-F5344CB8AC3E}">
        <p14:creationId xmlns:p14="http://schemas.microsoft.com/office/powerpoint/2010/main" val="2229998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bg1"/>
                </a:solidFill>
              </a:rPr>
              <a:t>A </a:t>
            </a:r>
            <a:r>
              <a:rPr lang="en-AU" dirty="0" smtClean="0">
                <a:solidFill>
                  <a:schemeClr val="bg1"/>
                </a:solidFill>
              </a:rPr>
              <a:t>Life </a:t>
            </a:r>
            <a:r>
              <a:rPr lang="en-AU" dirty="0">
                <a:solidFill>
                  <a:schemeClr val="bg1"/>
                </a:solidFill>
              </a:rPr>
              <a:t>of Simplicity and Generosity</a:t>
            </a:r>
          </a:p>
        </p:txBody>
      </p:sp>
      <p:sp>
        <p:nvSpPr>
          <p:cNvPr id="3" name="Content Placeholder 2"/>
          <p:cNvSpPr>
            <a:spLocks noGrp="1"/>
          </p:cNvSpPr>
          <p:nvPr>
            <p:ph idx="1"/>
          </p:nvPr>
        </p:nvSpPr>
        <p:spPr/>
        <p:txBody>
          <a:bodyPr>
            <a:normAutofit/>
          </a:bodyPr>
          <a:lstStyle/>
          <a:p>
            <a:pPr marL="0" indent="0">
              <a:buNone/>
            </a:pPr>
            <a:r>
              <a:rPr lang="en-AU" sz="3000" i="1" dirty="0" smtClean="0"/>
              <a:t>17 </a:t>
            </a:r>
            <a:r>
              <a:rPr lang="en-AU" sz="3000" i="1" dirty="0"/>
              <a:t>Command those who are rich in this present world not to be arrogant nor to put their hope in wealth, which is so uncertain, but to put their hope in God, who richly provides us with </a:t>
            </a:r>
            <a:r>
              <a:rPr lang="en-AU" sz="3000" i="1" u="sng" dirty="0" smtClean="0"/>
              <a:t>EVERYTHING</a:t>
            </a:r>
            <a:r>
              <a:rPr lang="en-AU" sz="3000" i="1" dirty="0" smtClean="0"/>
              <a:t> for </a:t>
            </a:r>
            <a:r>
              <a:rPr lang="en-AU" sz="3000" i="1" dirty="0"/>
              <a:t>our enjoyment. </a:t>
            </a:r>
          </a:p>
        </p:txBody>
      </p:sp>
    </p:spTree>
    <p:extLst>
      <p:ext uri="{BB962C8B-B14F-4D97-AF65-F5344CB8AC3E}">
        <p14:creationId xmlns:p14="http://schemas.microsoft.com/office/powerpoint/2010/main" val="281199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bg1"/>
                </a:solidFill>
              </a:rPr>
              <a:t>THE BIG BOX</a:t>
            </a:r>
            <a:endParaRPr lang="en-AU"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AU" i="1" dirty="0" smtClean="0"/>
              <a:t>“Clayton Kershaw” </a:t>
            </a:r>
            <a:endParaRPr lang="en-AU"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36912"/>
            <a:ext cx="4068452" cy="271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517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bg1"/>
                </a:solidFill>
              </a:rPr>
              <a:t>THE MIDDLE SIZE BOX</a:t>
            </a:r>
            <a:endParaRPr lang="en-AU"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AU" i="1" dirty="0" smtClean="0"/>
              <a:t>“Gary”</a:t>
            </a:r>
            <a:endParaRPr lang="en-AU"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780928"/>
            <a:ext cx="395648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628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bg1"/>
                </a:solidFill>
              </a:rPr>
              <a:t>THE LITTLE BOX</a:t>
            </a:r>
            <a:endParaRPr lang="en-AU" dirty="0">
              <a:solidFill>
                <a:schemeClr val="bg1"/>
              </a:solidFill>
            </a:endParaRPr>
          </a:p>
        </p:txBody>
      </p:sp>
      <p:sp>
        <p:nvSpPr>
          <p:cNvPr id="3" name="Content Placeholder 2"/>
          <p:cNvSpPr>
            <a:spLocks noGrp="1"/>
          </p:cNvSpPr>
          <p:nvPr>
            <p:ph idx="1"/>
          </p:nvPr>
        </p:nvSpPr>
        <p:spPr/>
        <p:txBody>
          <a:bodyPr>
            <a:normAutofit/>
          </a:bodyPr>
          <a:lstStyle/>
          <a:p>
            <a:pPr marL="0" indent="0">
              <a:buNone/>
            </a:pPr>
            <a:endParaRPr lang="en-AU" i="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276872"/>
            <a:ext cx="4934322" cy="328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70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smtClean="0">
                <a:solidFill>
                  <a:schemeClr val="bg1"/>
                </a:solidFill>
              </a:rPr>
              <a:t>To Whom </a:t>
            </a:r>
            <a:r>
              <a:rPr lang="en-AU" i="1" dirty="0">
                <a:solidFill>
                  <a:schemeClr val="bg1"/>
                </a:solidFill>
              </a:rPr>
              <a:t>M</a:t>
            </a:r>
            <a:r>
              <a:rPr lang="en-AU" i="1" dirty="0" smtClean="0">
                <a:solidFill>
                  <a:schemeClr val="bg1"/>
                </a:solidFill>
              </a:rPr>
              <a:t>uch is Given Much is Required!</a:t>
            </a:r>
            <a:endParaRPr lang="en-AU" i="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AU" i="1" dirty="0"/>
              <a:t>Luke 12:48 From everyone who has been given much, much will be demanded; and from the one who has been entrusted with much, much more will be asked.</a:t>
            </a:r>
          </a:p>
        </p:txBody>
      </p:sp>
    </p:spTree>
    <p:extLst>
      <p:ext uri="{BB962C8B-B14F-4D97-AF65-F5344CB8AC3E}">
        <p14:creationId xmlns:p14="http://schemas.microsoft.com/office/powerpoint/2010/main" val="2665360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ifestreams">
      <a:dk1>
        <a:srgbClr val="2C2C2D"/>
      </a:dk1>
      <a:lt1>
        <a:srgbClr val="00AFD8"/>
      </a:lt1>
      <a:dk2>
        <a:srgbClr val="2C2C2D"/>
      </a:dk2>
      <a:lt2>
        <a:srgbClr val="FFFFFF"/>
      </a:lt2>
      <a:accent1>
        <a:srgbClr val="F69240"/>
      </a:accent1>
      <a:accent2>
        <a:srgbClr val="00AFD8"/>
      </a:accent2>
      <a:accent3>
        <a:srgbClr val="EEAF00"/>
      </a:accent3>
      <a:accent4>
        <a:srgbClr val="00AFD8"/>
      </a:accent4>
      <a:accent5>
        <a:srgbClr val="F69240"/>
      </a:accent5>
      <a:accent6>
        <a:srgbClr val="EEAF00"/>
      </a:accent6>
      <a:hlink>
        <a:srgbClr val="00AFD8"/>
      </a:hlink>
      <a:folHlink>
        <a:srgbClr val="F69240"/>
      </a:folHlink>
    </a:clrScheme>
    <a:fontScheme name="Custom 1">
      <a:majorFont>
        <a:latin typeface="Eras Demi ITC"/>
        <a:ea typeface=""/>
        <a:cs typeface=""/>
      </a:majorFont>
      <a:minorFont>
        <a:latin typeface="Eras Medium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649</Words>
  <Application>Microsoft Office PowerPoint</Application>
  <PresentationFormat>On-screen Show (4:3)</PresentationFormat>
  <Paragraphs>38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A Life of Simplicity and Generosity</vt:lpstr>
      <vt:lpstr>A Life of Simplicity and Generosity</vt:lpstr>
      <vt:lpstr>A Life of Simplicity and Generosity</vt:lpstr>
      <vt:lpstr>A Life of Simplicity and Generosity</vt:lpstr>
      <vt:lpstr>THE BIG BOX</vt:lpstr>
      <vt:lpstr>THE MIDDLE SIZE BOX</vt:lpstr>
      <vt:lpstr>THE LITTLE BOX</vt:lpstr>
      <vt:lpstr>To Whom Much is Given Much is Required!</vt:lpstr>
      <vt:lpstr>SIMPLICITY</vt:lpstr>
      <vt:lpstr>A Life of Simplicity and Generosity</vt:lpstr>
      <vt:lpstr>GOOD DEEDS </vt:lpstr>
      <vt:lpstr>The MONEY BOX </vt:lpstr>
      <vt:lpstr>2014 Projected Income $1.27M</vt:lpstr>
      <vt:lpstr>2014 Planned Expenditure</vt:lpstr>
      <vt:lpstr>PowerPoint Presentation</vt:lpstr>
      <vt:lpstr>A Life of Simplicity and Generosity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25</cp:revision>
  <cp:lastPrinted>2014-03-22T23:12:13Z</cp:lastPrinted>
  <dcterms:created xsi:type="dcterms:W3CDTF">2014-02-21T02:10:25Z</dcterms:created>
  <dcterms:modified xsi:type="dcterms:W3CDTF">2014-03-22T23:40:13Z</dcterms:modified>
</cp:coreProperties>
</file>